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</p:sldMasterIdLst>
  <p:notesMasterIdLst>
    <p:notesMasterId r:id="rId14"/>
  </p:notesMasterIdLst>
  <p:sldIdLst>
    <p:sldId id="257" r:id="rId4"/>
    <p:sldId id="260" r:id="rId5"/>
    <p:sldId id="261" r:id="rId6"/>
    <p:sldId id="274" r:id="rId7"/>
    <p:sldId id="259" r:id="rId8"/>
    <p:sldId id="273" r:id="rId9"/>
    <p:sldId id="276" r:id="rId10"/>
    <p:sldId id="258" r:id="rId11"/>
    <p:sldId id="275" r:id="rId12"/>
    <p:sldId id="263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Open Sans" panose="020B0606030504020204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1"/>
    <p:restoredTop sz="84542"/>
  </p:normalViewPr>
  <p:slideViewPr>
    <p:cSldViewPr snapToGrid="0">
      <p:cViewPr varScale="1">
        <p:scale>
          <a:sx n="303" d="100"/>
          <a:sy n="303" d="100"/>
        </p:scale>
        <p:origin x="17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0.fntdata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svg>
</file>

<file path=ppt/media/image3.png>
</file>

<file path=ppt/media/image4.sv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1/31/21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9961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Re-usable</a:t>
            </a:r>
          </a:p>
          <a:p>
            <a:r>
              <a:rPr lang="en-US" dirty="0"/>
              <a:t>Maintainable</a:t>
            </a:r>
          </a:p>
          <a:p>
            <a:endParaRPr lang="en-US" dirty="0"/>
          </a:p>
          <a:p>
            <a:r>
              <a:rPr lang="en-US" dirty="0"/>
              <a:t>Orchestration – Doesn’t replace </a:t>
            </a:r>
            <a:r>
              <a:rPr lang="en-US" dirty="0" err="1"/>
              <a:t>MSBuild</a:t>
            </a:r>
            <a:endParaRPr lang="en-US" dirty="0"/>
          </a:p>
          <a:p>
            <a:r>
              <a:rPr lang="en-US" dirty="0"/>
              <a:t>Open Source – Issues, PR’s, </a:t>
            </a:r>
            <a:r>
              <a:rPr lang="en-US" dirty="0" err="1"/>
              <a:t>Gitter</a:t>
            </a:r>
            <a:r>
              <a:rPr lang="en-US" dirty="0"/>
              <a:t>, Discussions</a:t>
            </a:r>
          </a:p>
          <a:p>
            <a:r>
              <a:rPr lang="en-US" dirty="0"/>
              <a:t>Platform - Windows/Mac/Linux</a:t>
            </a:r>
          </a:p>
          <a:p>
            <a:r>
              <a:rPr lang="en-US" dirty="0"/>
              <a:t>Environment - Run locally and on </a:t>
            </a:r>
            <a:r>
              <a:rPr lang="en-US" dirty="0" err="1"/>
              <a:t>prem</a:t>
            </a:r>
            <a:r>
              <a:rPr lang="en-US" dirty="0"/>
              <a:t>, containers,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Service – </a:t>
            </a:r>
            <a:r>
              <a:rPr lang="en-US" dirty="0" err="1"/>
              <a:t>AppVeyor</a:t>
            </a:r>
            <a:r>
              <a:rPr lang="en-US" dirty="0"/>
              <a:t>, Azure </a:t>
            </a:r>
            <a:r>
              <a:rPr lang="en-US" dirty="0" err="1"/>
              <a:t>DevOp</a:t>
            </a:r>
            <a:r>
              <a:rPr lang="en-US" dirty="0"/>
              <a:t>, Circle CI</a:t>
            </a:r>
          </a:p>
          <a:p>
            <a:r>
              <a:rPr lang="en-US" dirty="0"/>
              <a:t>Runtime - </a:t>
            </a:r>
            <a:r>
              <a:rPr lang="en-US" dirty="0" err="1"/>
              <a:t>.Net</a:t>
            </a:r>
            <a:r>
              <a:rPr lang="en-US" dirty="0"/>
              <a:t>, Mono, Core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6964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Different versions of Cake – due to history for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487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Ensures consistency – pinning to specific version of </a:t>
            </a:r>
            <a:r>
              <a:rPr lang="en-US" dirty="0" err="1"/>
              <a:t>Cake.Tool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1540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Lots of tools included, but there are lots of community driven </a:t>
            </a:r>
            <a:r>
              <a:rPr lang="en-US" dirty="0" err="1"/>
              <a:t>addins</a:t>
            </a:r>
            <a:endParaRPr lang="en-US" dirty="0"/>
          </a:p>
          <a:p>
            <a:r>
              <a:rPr lang="en-US" dirty="0"/>
              <a:t> - Slack</a:t>
            </a:r>
          </a:p>
          <a:p>
            <a:r>
              <a:rPr lang="en-US" dirty="0"/>
              <a:t> - Git</a:t>
            </a:r>
          </a:p>
          <a:p>
            <a:r>
              <a:rPr lang="en-US" dirty="0"/>
              <a:t> -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Re-usable scripts</a:t>
            </a:r>
          </a:p>
          <a:p>
            <a:r>
              <a:rPr lang="en-US" dirty="0"/>
              <a:t>Modules – allows replacing anything within the internal of Cake – Dependency Injection, </a:t>
            </a:r>
            <a:r>
              <a:rPr lang="en-US" dirty="0" err="1"/>
              <a:t>IoC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66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cakebuild.net/" TargetMode="Externa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A Piece of Cake </a:t>
            </a:r>
            <a:br>
              <a:rPr lang="en-GB" b="1" dirty="0"/>
            </a:br>
            <a:r>
              <a:rPr lang="en-GB" sz="4000" b="1" dirty="0"/>
              <a:t>C# Powered Cross-platform Build Automation</a:t>
            </a:r>
            <a:endParaRPr lang="en-US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Gary Ewan Park</a:t>
            </a:r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information at </a:t>
            </a:r>
            <a:r>
              <a:rPr lang="en-US" b="1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https://cakebuild.net/</a:t>
            </a:r>
            <a:endParaRPr lang="en-US" b="1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Twitter @gep13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GitHub @gep13</a:t>
            </a:r>
          </a:p>
        </p:txBody>
      </p:sp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Build?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125F66-DF7D-C947-AFAF-77529B0BA769}"/>
              </a:ext>
            </a:extLst>
          </p:cNvPr>
          <p:cNvSpPr/>
          <p:nvPr/>
        </p:nvSpPr>
        <p:spPr>
          <a:xfrm>
            <a:off x="4775771" y="2598239"/>
            <a:ext cx="2260314" cy="5188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Compile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6FBFD67-A843-1D4C-8A7A-4F8D53DFA591}"/>
              </a:ext>
            </a:extLst>
          </p:cNvPr>
          <p:cNvGrpSpPr/>
          <p:nvPr/>
        </p:nvGrpSpPr>
        <p:grpSpPr>
          <a:xfrm>
            <a:off x="2599362" y="1690688"/>
            <a:ext cx="3306566" cy="907551"/>
            <a:chOff x="2599362" y="1690688"/>
            <a:chExt cx="3306566" cy="90755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9C7FB9B-E030-174F-8562-7F0E406A1095}"/>
                </a:ext>
              </a:extLst>
            </p:cNvPr>
            <p:cNvSpPr/>
            <p:nvPr/>
          </p:nvSpPr>
          <p:spPr>
            <a:xfrm>
              <a:off x="2599362" y="1690688"/>
              <a:ext cx="2260314" cy="5188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Package Restore</a:t>
              </a:r>
            </a:p>
          </p:txBody>
        </p:sp>
        <p:cxnSp>
          <p:nvCxnSpPr>
            <p:cNvPr id="22" name="Elbow Connector 21">
              <a:extLst>
                <a:ext uri="{FF2B5EF4-FFF2-40B4-BE49-F238E27FC236}">
                  <a16:creationId xmlns:a16="http://schemas.microsoft.com/office/drawing/2014/main" id="{171027DB-55A5-9242-A708-E4B40067DB2B}"/>
                </a:ext>
              </a:extLst>
            </p:cNvPr>
            <p:cNvCxnSpPr>
              <a:stCxn id="6" idx="0"/>
              <a:endCxn id="4" idx="2"/>
            </p:cNvCxnSpPr>
            <p:nvPr/>
          </p:nvCxnSpPr>
          <p:spPr>
            <a:xfrm rot="16200000" flipV="1">
              <a:off x="4623371" y="1315681"/>
              <a:ext cx="388706" cy="2176409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683BF1D-ED76-FF4F-A7F2-0ED178D10A7D}"/>
              </a:ext>
            </a:extLst>
          </p:cNvPr>
          <p:cNvGrpSpPr/>
          <p:nvPr/>
        </p:nvGrpSpPr>
        <p:grpSpPr>
          <a:xfrm>
            <a:off x="5905928" y="1690688"/>
            <a:ext cx="3330967" cy="907551"/>
            <a:chOff x="5905928" y="1690688"/>
            <a:chExt cx="3330967" cy="90755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09FA206-A833-5848-9640-C2244F146627}"/>
                </a:ext>
              </a:extLst>
            </p:cNvPr>
            <p:cNvSpPr/>
            <p:nvPr/>
          </p:nvSpPr>
          <p:spPr>
            <a:xfrm>
              <a:off x="6976581" y="1690688"/>
              <a:ext cx="2260314" cy="5188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Clean</a:t>
              </a:r>
            </a:p>
          </p:txBody>
        </p:sp>
        <p:cxnSp>
          <p:nvCxnSpPr>
            <p:cNvPr id="24" name="Elbow Connector 23">
              <a:extLst>
                <a:ext uri="{FF2B5EF4-FFF2-40B4-BE49-F238E27FC236}">
                  <a16:creationId xmlns:a16="http://schemas.microsoft.com/office/drawing/2014/main" id="{683D112D-7DD3-E047-A789-E4FAA7EB8166}"/>
                </a:ext>
              </a:extLst>
            </p:cNvPr>
            <p:cNvCxnSpPr>
              <a:stCxn id="6" idx="0"/>
              <a:endCxn id="5" idx="2"/>
            </p:cNvCxnSpPr>
            <p:nvPr/>
          </p:nvCxnSpPr>
          <p:spPr>
            <a:xfrm rot="5400000" flipH="1" flipV="1">
              <a:off x="6811980" y="1303481"/>
              <a:ext cx="388706" cy="220081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0194D2B1-FD6B-B54A-A3CD-B0FFCDF97ED8}"/>
              </a:ext>
            </a:extLst>
          </p:cNvPr>
          <p:cNvGrpSpPr/>
          <p:nvPr/>
        </p:nvGrpSpPr>
        <p:grpSpPr>
          <a:xfrm>
            <a:off x="4775771" y="5768390"/>
            <a:ext cx="2260314" cy="669462"/>
            <a:chOff x="4775771" y="5768390"/>
            <a:chExt cx="2260314" cy="669462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B185071-1198-9347-A450-33631BD61B61}"/>
                </a:ext>
              </a:extLst>
            </p:cNvPr>
            <p:cNvSpPr/>
            <p:nvPr/>
          </p:nvSpPr>
          <p:spPr>
            <a:xfrm>
              <a:off x="4775771" y="5919007"/>
              <a:ext cx="2260314" cy="51884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Publish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8CFCA361-4461-2E4F-8395-69C1EDD60C05}"/>
                </a:ext>
              </a:extLst>
            </p:cNvPr>
            <p:cNvCxnSpPr>
              <a:stCxn id="10" idx="0"/>
              <a:endCxn id="9" idx="2"/>
            </p:cNvCxnSpPr>
            <p:nvPr/>
          </p:nvCxnSpPr>
          <p:spPr>
            <a:xfrm flipV="1">
              <a:off x="5905928" y="5768390"/>
              <a:ext cx="0" cy="1506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EDFCA7D-91CE-A64F-B5CE-08F2DB72B04C}"/>
              </a:ext>
            </a:extLst>
          </p:cNvPr>
          <p:cNvGrpSpPr/>
          <p:nvPr/>
        </p:nvGrpSpPr>
        <p:grpSpPr>
          <a:xfrm>
            <a:off x="4775771" y="5098928"/>
            <a:ext cx="2260314" cy="669462"/>
            <a:chOff x="4775771" y="5098928"/>
            <a:chExt cx="2260314" cy="669462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63929A5-AD6A-7340-918D-BD2463769E72}"/>
                </a:ext>
              </a:extLst>
            </p:cNvPr>
            <p:cNvSpPr/>
            <p:nvPr/>
          </p:nvSpPr>
          <p:spPr>
            <a:xfrm>
              <a:off x="4775771" y="5249545"/>
              <a:ext cx="2260314" cy="5188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Package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87A5AE96-9818-6046-AF26-A31433951D30}"/>
                </a:ext>
              </a:extLst>
            </p:cNvPr>
            <p:cNvCxnSpPr>
              <a:stCxn id="9" idx="0"/>
              <a:endCxn id="8" idx="2"/>
            </p:cNvCxnSpPr>
            <p:nvPr/>
          </p:nvCxnSpPr>
          <p:spPr>
            <a:xfrm flipV="1">
              <a:off x="5905928" y="5098928"/>
              <a:ext cx="0" cy="1506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9E8796B4-9D75-DF44-982F-AFD506192378}"/>
              </a:ext>
            </a:extLst>
          </p:cNvPr>
          <p:cNvGrpSpPr/>
          <p:nvPr/>
        </p:nvGrpSpPr>
        <p:grpSpPr>
          <a:xfrm>
            <a:off x="4775771" y="4429466"/>
            <a:ext cx="2260314" cy="669462"/>
            <a:chOff x="4775771" y="4429466"/>
            <a:chExt cx="2260314" cy="66946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369C904-A783-CE4B-96A2-49C36BA9F594}"/>
                </a:ext>
              </a:extLst>
            </p:cNvPr>
            <p:cNvSpPr/>
            <p:nvPr/>
          </p:nvSpPr>
          <p:spPr>
            <a:xfrm>
              <a:off x="4775771" y="4580083"/>
              <a:ext cx="2260314" cy="51884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Test Coverage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CBE3E4A7-DF19-1644-BE58-22F0C335A42F}"/>
                </a:ext>
              </a:extLst>
            </p:cNvPr>
            <p:cNvCxnSpPr>
              <a:stCxn id="8" idx="0"/>
              <a:endCxn id="7" idx="2"/>
            </p:cNvCxnSpPr>
            <p:nvPr/>
          </p:nvCxnSpPr>
          <p:spPr>
            <a:xfrm flipV="1">
              <a:off x="5905928" y="4429466"/>
              <a:ext cx="0" cy="1506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1A4AD65-398B-8A4D-8868-8DB31CDEC6F7}"/>
              </a:ext>
            </a:extLst>
          </p:cNvPr>
          <p:cNvGrpSpPr/>
          <p:nvPr/>
        </p:nvGrpSpPr>
        <p:grpSpPr>
          <a:xfrm>
            <a:off x="4775771" y="3117084"/>
            <a:ext cx="2260314" cy="1312382"/>
            <a:chOff x="4775771" y="3117084"/>
            <a:chExt cx="2260314" cy="131238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2037697-2B82-0448-9244-7B87BB31E2E7}"/>
                </a:ext>
              </a:extLst>
            </p:cNvPr>
            <p:cNvSpPr/>
            <p:nvPr/>
          </p:nvSpPr>
          <p:spPr>
            <a:xfrm>
              <a:off x="4775771" y="3910621"/>
              <a:ext cx="2260314" cy="5188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Unit Test</a:t>
              </a: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48E14250-BFDE-674B-AE3F-E01B7B2656F4}"/>
                </a:ext>
              </a:extLst>
            </p:cNvPr>
            <p:cNvCxnSpPr>
              <a:cxnSpLocks/>
              <a:stCxn id="7" idx="0"/>
              <a:endCxn id="6" idx="2"/>
            </p:cNvCxnSpPr>
            <p:nvPr/>
          </p:nvCxnSpPr>
          <p:spPr>
            <a:xfrm flipV="1">
              <a:off x="5905928" y="3117084"/>
              <a:ext cx="0" cy="79353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8A42AB9-53A3-EE44-AFA6-732DB77577AF}"/>
              </a:ext>
            </a:extLst>
          </p:cNvPr>
          <p:cNvGrpSpPr/>
          <p:nvPr/>
        </p:nvGrpSpPr>
        <p:grpSpPr>
          <a:xfrm>
            <a:off x="936660" y="2709105"/>
            <a:ext cx="9938536" cy="1236030"/>
            <a:chOff x="936660" y="2709105"/>
            <a:chExt cx="9938536" cy="1236030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982300BF-6793-8B40-B77C-6EED74D0398E}"/>
                </a:ext>
              </a:extLst>
            </p:cNvPr>
            <p:cNvGrpSpPr/>
            <p:nvPr/>
          </p:nvGrpSpPr>
          <p:grpSpPr>
            <a:xfrm>
              <a:off x="936660" y="2709105"/>
              <a:ext cx="9938536" cy="1236030"/>
              <a:chOff x="936660" y="2709105"/>
              <a:chExt cx="9938536" cy="1236030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15B9BA59-E1C2-7743-AA74-86446F568222}"/>
                  </a:ext>
                </a:extLst>
              </p:cNvPr>
              <p:cNvGrpSpPr/>
              <p:nvPr/>
            </p:nvGrpSpPr>
            <p:grpSpPr>
              <a:xfrm>
                <a:off x="936660" y="2709105"/>
                <a:ext cx="9938536" cy="1236030"/>
                <a:chOff x="936660" y="2709105"/>
                <a:chExt cx="9938536" cy="1236030"/>
              </a:xfrm>
            </p:grpSpPr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E6ABF572-2403-E14F-9764-72CDDD5F2846}"/>
                    </a:ext>
                  </a:extLst>
                </p:cNvPr>
                <p:cNvSpPr/>
                <p:nvPr/>
              </p:nvSpPr>
              <p:spPr>
                <a:xfrm>
                  <a:off x="936660" y="2709105"/>
                  <a:ext cx="2260314" cy="518845"/>
                </a:xfrm>
                <a:prstGeom prst="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err="1"/>
                    <a:t>StyleCop</a:t>
                  </a:r>
                  <a:endParaRPr lang="en-US" dirty="0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AA43D059-CC3C-4F47-B90F-37FDD5B0ADF9}"/>
                    </a:ext>
                  </a:extLst>
                </p:cNvPr>
                <p:cNvSpPr/>
                <p:nvPr/>
              </p:nvSpPr>
              <p:spPr>
                <a:xfrm>
                  <a:off x="936660" y="3391776"/>
                  <a:ext cx="2260314" cy="518845"/>
                </a:xfrm>
                <a:prstGeom prst="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err="1"/>
                    <a:t>DupFinder</a:t>
                  </a:r>
                  <a:endParaRPr lang="en-US" dirty="0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B2C19D17-B9F8-2F42-AB14-B70D82759F5E}"/>
                    </a:ext>
                  </a:extLst>
                </p:cNvPr>
                <p:cNvSpPr/>
                <p:nvPr/>
              </p:nvSpPr>
              <p:spPr>
                <a:xfrm>
                  <a:off x="8614882" y="2766800"/>
                  <a:ext cx="2260314" cy="518845"/>
                </a:xfrm>
                <a:prstGeom prst="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Roslyn Analyzers</a:t>
                  </a:r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7FFB2884-89B5-0045-A561-D3AC9D8D49C8}"/>
                    </a:ext>
                  </a:extLst>
                </p:cNvPr>
                <p:cNvSpPr/>
                <p:nvPr/>
              </p:nvSpPr>
              <p:spPr>
                <a:xfrm>
                  <a:off x="8614882" y="3426290"/>
                  <a:ext cx="2260314" cy="518845"/>
                </a:xfrm>
                <a:prstGeom prst="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err="1"/>
                    <a:t>InspectCode</a:t>
                  </a:r>
                  <a:endParaRPr lang="en-US" dirty="0"/>
                </a:p>
              </p:txBody>
            </p:sp>
            <p:cxnSp>
              <p:nvCxnSpPr>
                <p:cNvPr id="18" name="Elbow Connector 17">
                  <a:extLst>
                    <a:ext uri="{FF2B5EF4-FFF2-40B4-BE49-F238E27FC236}">
                      <a16:creationId xmlns:a16="http://schemas.microsoft.com/office/drawing/2014/main" id="{055C7F3A-7642-264A-8B3E-57A56F1DF182}"/>
                    </a:ext>
                  </a:extLst>
                </p:cNvPr>
                <p:cNvCxnSpPr>
                  <a:cxnSpLocks/>
                  <a:stCxn id="40" idx="1"/>
                  <a:endCxn id="11" idx="3"/>
                </p:cNvCxnSpPr>
                <p:nvPr/>
              </p:nvCxnSpPr>
              <p:spPr>
                <a:xfrm rot="10800000">
                  <a:off x="3196975" y="2968528"/>
                  <a:ext cx="1578797" cy="532054"/>
                </a:xfrm>
                <a:prstGeom prst="bentConnector3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Elbow Connector 19">
                  <a:extLst>
                    <a:ext uri="{FF2B5EF4-FFF2-40B4-BE49-F238E27FC236}">
                      <a16:creationId xmlns:a16="http://schemas.microsoft.com/office/drawing/2014/main" id="{45056A98-2110-1F46-9029-A776FC210C5F}"/>
                    </a:ext>
                  </a:extLst>
                </p:cNvPr>
                <p:cNvCxnSpPr>
                  <a:cxnSpLocks/>
                  <a:stCxn id="40" idx="1"/>
                  <a:endCxn id="12" idx="3"/>
                </p:cNvCxnSpPr>
                <p:nvPr/>
              </p:nvCxnSpPr>
              <p:spPr>
                <a:xfrm rot="10800000" flipV="1">
                  <a:off x="3196975" y="3500581"/>
                  <a:ext cx="1578797" cy="150617"/>
                </a:xfrm>
                <a:prstGeom prst="bentConnector3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Elbow Connector 33">
                  <a:extLst>
                    <a:ext uri="{FF2B5EF4-FFF2-40B4-BE49-F238E27FC236}">
                      <a16:creationId xmlns:a16="http://schemas.microsoft.com/office/drawing/2014/main" id="{431B66FD-D9BD-A243-868C-197C8788BE95}"/>
                    </a:ext>
                  </a:extLst>
                </p:cNvPr>
                <p:cNvCxnSpPr>
                  <a:cxnSpLocks/>
                  <a:stCxn id="40" idx="3"/>
                  <a:endCxn id="13" idx="1"/>
                </p:cNvCxnSpPr>
                <p:nvPr/>
              </p:nvCxnSpPr>
              <p:spPr>
                <a:xfrm flipV="1">
                  <a:off x="7036085" y="3026223"/>
                  <a:ext cx="1578797" cy="474359"/>
                </a:xfrm>
                <a:prstGeom prst="bentConnector3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Elbow Connector 37">
                  <a:extLst>
                    <a:ext uri="{FF2B5EF4-FFF2-40B4-BE49-F238E27FC236}">
                      <a16:creationId xmlns:a16="http://schemas.microsoft.com/office/drawing/2014/main" id="{BA962C5D-116B-B043-8ADB-992FAAF83489}"/>
                    </a:ext>
                  </a:extLst>
                </p:cNvPr>
                <p:cNvCxnSpPr>
                  <a:cxnSpLocks/>
                  <a:stCxn id="40" idx="3"/>
                  <a:endCxn id="14" idx="1"/>
                </p:cNvCxnSpPr>
                <p:nvPr/>
              </p:nvCxnSpPr>
              <p:spPr>
                <a:xfrm>
                  <a:off x="7036085" y="3500582"/>
                  <a:ext cx="1578797" cy="185131"/>
                </a:xfrm>
                <a:prstGeom prst="bentConnector3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AF0FB1A4-B7A3-A241-9F8C-5C427ECC7E60}"/>
                  </a:ext>
                </a:extLst>
              </p:cNvPr>
              <p:cNvSpPr/>
              <p:nvPr/>
            </p:nvSpPr>
            <p:spPr>
              <a:xfrm>
                <a:off x="4775771" y="3241159"/>
                <a:ext cx="2260314" cy="518845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Analyze</a:t>
                </a:r>
              </a:p>
            </p:txBody>
          </p:sp>
        </p:grp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7B6904B9-B5F6-1B41-A84A-E17411F433E3}"/>
                </a:ext>
              </a:extLst>
            </p:cNvPr>
            <p:cNvCxnSpPr>
              <a:stCxn id="40" idx="0"/>
              <a:endCxn id="6" idx="2"/>
            </p:cNvCxnSpPr>
            <p:nvPr/>
          </p:nvCxnSpPr>
          <p:spPr>
            <a:xfrm flipV="1">
              <a:off x="5905928" y="3117084"/>
              <a:ext cx="0" cy="1240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Cake?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FB7892-9FB2-054A-9F86-D37D574F212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253331" y="1825625"/>
            <a:ext cx="4351338" cy="435133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22736B-A560-D141-970D-3B00E888626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Build Orchestration Tool</a:t>
            </a:r>
          </a:p>
          <a:p>
            <a:r>
              <a:rPr lang="en-US" dirty="0"/>
              <a:t>Open Source</a:t>
            </a:r>
          </a:p>
          <a:p>
            <a:r>
              <a:rPr lang="en-US" dirty="0"/>
              <a:t>Cross Platform</a:t>
            </a:r>
          </a:p>
          <a:p>
            <a:r>
              <a:rPr lang="en-US" dirty="0"/>
              <a:t>Cross Environment</a:t>
            </a:r>
          </a:p>
          <a:p>
            <a:r>
              <a:rPr lang="en-US" dirty="0"/>
              <a:t>Cross Service</a:t>
            </a:r>
          </a:p>
          <a:p>
            <a:r>
              <a:rPr lang="en-US" dirty="0"/>
              <a:t>Cross Runtime</a:t>
            </a:r>
          </a:p>
          <a:p>
            <a:r>
              <a:rPr lang="en-US" dirty="0"/>
              <a:t>C# DSL</a:t>
            </a:r>
          </a:p>
        </p:txBody>
      </p:sp>
    </p:spTree>
    <p:extLst>
      <p:ext uri="{BB962C8B-B14F-4D97-AF65-F5344CB8AC3E}">
        <p14:creationId xmlns:p14="http://schemas.microsoft.com/office/powerpoint/2010/main" val="2668488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can I install Cake from?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74112-9F16-0A45-AE51-B06BF7E5011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NuGet</a:t>
            </a:r>
          </a:p>
          <a:p>
            <a:pPr lvl="1"/>
            <a:r>
              <a:rPr lang="en-US" dirty="0"/>
              <a:t>Cake, </a:t>
            </a:r>
            <a:r>
              <a:rPr lang="en-US" dirty="0" err="1"/>
              <a:t>Cake.Tool</a:t>
            </a:r>
            <a:endParaRPr lang="en-US" dirty="0"/>
          </a:p>
          <a:p>
            <a:pPr lvl="1"/>
            <a:r>
              <a:rPr lang="en-US" dirty="0" err="1"/>
              <a:t>Cake.CoreCLR</a:t>
            </a:r>
            <a:endParaRPr lang="en-US" dirty="0"/>
          </a:p>
          <a:p>
            <a:pPr lvl="1"/>
            <a:r>
              <a:rPr lang="en-US" dirty="0" err="1"/>
              <a:t>Cake.Frosting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Chocolatey</a:t>
            </a:r>
          </a:p>
          <a:p>
            <a:pPr lvl="1"/>
            <a:r>
              <a:rPr lang="en-US" dirty="0" err="1"/>
              <a:t>Cake.Portable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22736B-A560-D141-970D-3B00E888626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Home Brew</a:t>
            </a:r>
          </a:p>
          <a:p>
            <a:pPr lvl="1"/>
            <a:r>
              <a:rPr lang="en-US" dirty="0"/>
              <a:t>Cake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Docker Hub</a:t>
            </a:r>
          </a:p>
          <a:p>
            <a:pPr lvl="1"/>
            <a:r>
              <a:rPr lang="en-US" dirty="0" err="1"/>
              <a:t>cakebuild</a:t>
            </a:r>
            <a:r>
              <a:rPr lang="en-US" dirty="0"/>
              <a:t>/cake</a:t>
            </a:r>
          </a:p>
        </p:txBody>
      </p:sp>
    </p:spTree>
    <p:extLst>
      <p:ext uri="{BB962C8B-B14F-4D97-AF65-F5344CB8AC3E}">
        <p14:creationId xmlns:p14="http://schemas.microsoft.com/office/powerpoint/2010/main" val="3569908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8AD5E0-0C61-DD4A-B5A5-A197677F4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B6D46C-914E-ED4A-BF28-8900AF0ED6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// Run from root of your repository</a:t>
            </a:r>
          </a:p>
          <a:p>
            <a:r>
              <a:rPr lang="en-US" dirty="0">
                <a:solidFill>
                  <a:srgbClr val="92D050"/>
                </a:solidFill>
              </a:rPr>
              <a:t>// Only required to be run once</a:t>
            </a:r>
          </a:p>
          <a:p>
            <a:r>
              <a:rPr lang="en-US" dirty="0"/>
              <a:t>dotnet new tool-manifest</a:t>
            </a:r>
          </a:p>
          <a:p>
            <a:r>
              <a:rPr lang="en-US" dirty="0"/>
              <a:t>dotnet tool install </a:t>
            </a:r>
            <a:r>
              <a:rPr lang="en-US" dirty="0" err="1"/>
              <a:t>Cake.Tool</a:t>
            </a:r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92D050"/>
                </a:solidFill>
              </a:rPr>
              <a:t>// What you would run on a CI Server</a:t>
            </a:r>
          </a:p>
          <a:p>
            <a:r>
              <a:rPr lang="en-US" dirty="0"/>
              <a:t>dotnet tool restore</a:t>
            </a:r>
          </a:p>
          <a:p>
            <a:r>
              <a:rPr lang="en-US" dirty="0"/>
              <a:t>dotnet cake</a:t>
            </a:r>
          </a:p>
        </p:txBody>
      </p:sp>
    </p:spTree>
    <p:extLst>
      <p:ext uri="{BB962C8B-B14F-4D97-AF65-F5344CB8AC3E}">
        <p14:creationId xmlns:p14="http://schemas.microsoft.com/office/powerpoint/2010/main" val="3535037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Lets build something with Cake…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599607-0BD4-4C4E-B54A-2A656E295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5767" y="1625171"/>
            <a:ext cx="7194264" cy="4718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298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Build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125F66-DF7D-C947-AFAF-77529B0BA769}"/>
              </a:ext>
            </a:extLst>
          </p:cNvPr>
          <p:cNvSpPr/>
          <p:nvPr/>
        </p:nvSpPr>
        <p:spPr>
          <a:xfrm>
            <a:off x="4787570" y="2756828"/>
            <a:ext cx="2260314" cy="5188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Compile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C7FB9B-E030-174F-8562-7F0E406A1095}"/>
              </a:ext>
            </a:extLst>
          </p:cNvPr>
          <p:cNvSpPr/>
          <p:nvPr/>
        </p:nvSpPr>
        <p:spPr>
          <a:xfrm>
            <a:off x="2599362" y="1690688"/>
            <a:ext cx="2260314" cy="5188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Package Restore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171027DB-55A5-9242-A708-E4B40067DB2B}"/>
              </a:ext>
            </a:extLst>
          </p:cNvPr>
          <p:cNvCxnSpPr>
            <a:stCxn id="6" idx="0"/>
            <a:endCxn id="4" idx="2"/>
          </p:cNvCxnSpPr>
          <p:nvPr/>
        </p:nvCxnSpPr>
        <p:spPr>
          <a:xfrm rot="16200000" flipV="1">
            <a:off x="4549976" y="1389077"/>
            <a:ext cx="547295" cy="218820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B09FA206-A833-5848-9640-C2244F146627}"/>
              </a:ext>
            </a:extLst>
          </p:cNvPr>
          <p:cNvSpPr/>
          <p:nvPr/>
        </p:nvSpPr>
        <p:spPr>
          <a:xfrm>
            <a:off x="6976581" y="1690688"/>
            <a:ext cx="2260314" cy="5188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Clean</a:t>
            </a:r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683D112D-7DD3-E047-A789-E4FAA7EB8166}"/>
              </a:ext>
            </a:extLst>
          </p:cNvPr>
          <p:cNvCxnSpPr>
            <a:stCxn id="6" idx="0"/>
            <a:endCxn id="5" idx="2"/>
          </p:cNvCxnSpPr>
          <p:nvPr/>
        </p:nvCxnSpPr>
        <p:spPr>
          <a:xfrm rot="5400000" flipH="1" flipV="1">
            <a:off x="6738585" y="1388676"/>
            <a:ext cx="547295" cy="218901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63929A5-AD6A-7340-918D-BD2463769E72}"/>
              </a:ext>
            </a:extLst>
          </p:cNvPr>
          <p:cNvSpPr/>
          <p:nvPr/>
        </p:nvSpPr>
        <p:spPr>
          <a:xfrm>
            <a:off x="4787570" y="4634718"/>
            <a:ext cx="2260314" cy="5188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Package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7A5AE96-9818-6046-AF26-A31433951D30}"/>
              </a:ext>
            </a:extLst>
          </p:cNvPr>
          <p:cNvCxnSpPr>
            <a:cxnSpLocks/>
            <a:stCxn id="9" idx="0"/>
            <a:endCxn id="7" idx="2"/>
          </p:cNvCxnSpPr>
          <p:nvPr/>
        </p:nvCxnSpPr>
        <p:spPr>
          <a:xfrm flipV="1">
            <a:off x="5917727" y="4214618"/>
            <a:ext cx="0" cy="420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02037697-2B82-0448-9244-7B87BB31E2E7}"/>
              </a:ext>
            </a:extLst>
          </p:cNvPr>
          <p:cNvSpPr/>
          <p:nvPr/>
        </p:nvSpPr>
        <p:spPr>
          <a:xfrm>
            <a:off x="4787570" y="3695773"/>
            <a:ext cx="2260314" cy="5188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Unit Test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8E14250-BFDE-674B-AE3F-E01B7B2656F4}"/>
              </a:ext>
            </a:extLst>
          </p:cNvPr>
          <p:cNvCxnSpPr>
            <a:cxnSpLocks/>
            <a:stCxn id="7" idx="0"/>
            <a:endCxn id="6" idx="2"/>
          </p:cNvCxnSpPr>
          <p:nvPr/>
        </p:nvCxnSpPr>
        <p:spPr>
          <a:xfrm flipV="1">
            <a:off x="5917727" y="3275673"/>
            <a:ext cx="0" cy="420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1097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Lets build with Cake…</a:t>
            </a:r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 Let’s extend Cake…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Addins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addin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nuget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:?package=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Cake.Twitter&amp;version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=0.10.1</a:t>
            </a:r>
          </a:p>
          <a:p>
            <a:pPr marL="457200" lvl="1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Script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#load scripts/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utilities.cake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#load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nuget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:?package=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Cake.Recipe&amp;version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=2.0.1</a:t>
            </a:r>
          </a:p>
          <a:p>
            <a:pPr marL="457200" lvl="1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Modules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#module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nuget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:?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package?Cake.Npm.Module&amp;version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=0.1.0</a:t>
            </a:r>
          </a:p>
        </p:txBody>
      </p:sp>
    </p:spTree>
    <p:extLst>
      <p:ext uri="{BB962C8B-B14F-4D97-AF65-F5344CB8AC3E}">
        <p14:creationId xmlns:p14="http://schemas.microsoft.com/office/powerpoint/2010/main" val="2664981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8741</TotalTime>
  <Words>342</Words>
  <Application>Microsoft Macintosh PowerPoint</Application>
  <PresentationFormat>Widescreen</PresentationFormat>
  <Paragraphs>92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Open Sans</vt:lpstr>
      <vt:lpstr>Calibri</vt:lpstr>
      <vt:lpstr>Arial</vt:lpstr>
      <vt:lpstr>Consolas</vt:lpstr>
      <vt:lpstr>1_Office Theme</vt:lpstr>
      <vt:lpstr>3_Office Theme</vt:lpstr>
      <vt:lpstr>2_Office Theme</vt:lpstr>
      <vt:lpstr>A Piece of Cake  C# Powered Cross-platform Build Automation</vt:lpstr>
      <vt:lpstr>What is a Build?</vt:lpstr>
      <vt:lpstr>What is Cake?</vt:lpstr>
      <vt:lpstr>Where can I install Cake from?</vt:lpstr>
      <vt:lpstr>Getting started</vt:lpstr>
      <vt:lpstr>Lets build something with Cake…</vt:lpstr>
      <vt:lpstr>Example Build</vt:lpstr>
      <vt:lpstr>Demo</vt:lpstr>
      <vt:lpstr>What’s next? Let’s extend Cake…</vt:lpstr>
      <vt:lpstr>Thanks for joining!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Gary Park</cp:lastModifiedBy>
  <cp:revision>23</cp:revision>
  <dcterms:created xsi:type="dcterms:W3CDTF">2020-08-18T20:47:27Z</dcterms:created>
  <dcterms:modified xsi:type="dcterms:W3CDTF">2021-01-31T17:23:52Z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